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5"/>
  </p:notesMasterIdLst>
  <p:sldIdLst>
    <p:sldId id="342" r:id="rId2"/>
    <p:sldId id="257" r:id="rId3"/>
    <p:sldId id="262" r:id="rId4"/>
    <p:sldId id="259" r:id="rId5"/>
    <p:sldId id="261" r:id="rId6"/>
    <p:sldId id="260" r:id="rId7"/>
    <p:sldId id="268" r:id="rId8"/>
    <p:sldId id="269" r:id="rId9"/>
    <p:sldId id="314" r:id="rId10"/>
    <p:sldId id="308" r:id="rId11"/>
    <p:sldId id="315" r:id="rId12"/>
    <p:sldId id="318" r:id="rId13"/>
    <p:sldId id="319" r:id="rId14"/>
    <p:sldId id="287" r:id="rId15"/>
    <p:sldId id="264" r:id="rId16"/>
    <p:sldId id="344" r:id="rId17"/>
    <p:sldId id="280" r:id="rId18"/>
    <p:sldId id="316" r:id="rId19"/>
    <p:sldId id="282" r:id="rId20"/>
    <p:sldId id="284" r:id="rId21"/>
    <p:sldId id="317" r:id="rId22"/>
    <p:sldId id="285" r:id="rId23"/>
    <p:sldId id="286" r:id="rId24"/>
    <p:sldId id="290" r:id="rId25"/>
    <p:sldId id="322" r:id="rId26"/>
    <p:sldId id="323" r:id="rId27"/>
    <p:sldId id="324" r:id="rId28"/>
    <p:sldId id="325" r:id="rId29"/>
    <p:sldId id="326" r:id="rId30"/>
    <p:sldId id="327" r:id="rId31"/>
    <p:sldId id="328" r:id="rId32"/>
    <p:sldId id="272" r:id="rId33"/>
    <p:sldId id="329" r:id="rId34"/>
    <p:sldId id="274" r:id="rId35"/>
    <p:sldId id="275" r:id="rId36"/>
    <p:sldId id="311" r:id="rId37"/>
    <p:sldId id="336" r:id="rId38"/>
    <p:sldId id="276" r:id="rId39"/>
    <p:sldId id="291" r:id="rId40"/>
    <p:sldId id="331" r:id="rId41"/>
    <p:sldId id="330" r:id="rId42"/>
    <p:sldId id="334" r:id="rId43"/>
    <p:sldId id="345" r:id="rId44"/>
    <p:sldId id="312" r:id="rId45"/>
    <p:sldId id="292" r:id="rId46"/>
    <p:sldId id="335" r:id="rId47"/>
    <p:sldId id="348" r:id="rId48"/>
    <p:sldId id="339" r:id="rId49"/>
    <p:sldId id="338" r:id="rId50"/>
    <p:sldId id="340" r:id="rId51"/>
    <p:sldId id="313" r:id="rId52"/>
    <p:sldId id="341" r:id="rId53"/>
    <p:sldId id="343" r:id="rId54"/>
  </p:sldIdLst>
  <p:sldSz cx="12192000" cy="6858000"/>
  <p:notesSz cx="6858000" cy="9144000"/>
  <p:embeddedFontLst>
    <p:embeddedFont>
      <p:font typeface="Abadi" panose="020B0604020104020204" pitchFamily="34" charset="0"/>
      <p:regular r:id="rId56"/>
    </p:embeddedFont>
    <p:embeddedFont>
      <p:font typeface="Algerian" panose="04020705040A02060702" pitchFamily="82" charset="0"/>
      <p:regular r:id="rId57"/>
    </p:embeddedFont>
    <p:embeddedFont>
      <p:font typeface="Bradley Hand ITC" panose="03070402050302030203" pitchFamily="66" charset="0"/>
      <p:regular r:id="rId58"/>
    </p:embeddedFont>
    <p:embeddedFont>
      <p:font typeface="Calibri" panose="020F0502020204030204" pitchFamily="34" charset="0"/>
      <p:regular r:id="rId59"/>
      <p:bold r:id="rId60"/>
      <p:italic r:id="rId61"/>
      <p:boldItalic r:id="rId62"/>
    </p:embeddedFont>
    <p:embeddedFont>
      <p:font typeface="Chiller" panose="04020404031007020602" pitchFamily="82" charset="0"/>
      <p:regular r:id="rId63"/>
    </p:embeddedFont>
    <p:embeddedFont>
      <p:font typeface="Consolas" panose="020B0609020204030204" pitchFamily="49" charset="0"/>
      <p:regular r:id="rId64"/>
      <p:bold r:id="rId65"/>
      <p:italic r:id="rId66"/>
      <p:boldItalic r:id="rId67"/>
    </p:embeddedFont>
    <p:embeddedFont>
      <p:font typeface="Helvetica" panose="020B060402020202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00C48-6B6C-454A-AB0A-4448491B1589}" v="3" dt="2023-10-31T21:16:34.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60279" autoAdjust="0"/>
  </p:normalViewPr>
  <p:slideViewPr>
    <p:cSldViewPr snapToGrid="0">
      <p:cViewPr>
        <p:scale>
          <a:sx n="70" d="100"/>
          <a:sy n="70" d="100"/>
        </p:scale>
        <p:origin x="876" y="48"/>
      </p:cViewPr>
      <p:guideLst/>
    </p:cSldViewPr>
  </p:slideViewPr>
  <p:notesTextViewPr>
    <p:cViewPr>
      <p:scale>
        <a:sx n="3" d="2"/>
        <a:sy n="3" d="2"/>
      </p:scale>
      <p:origin x="0" y="0"/>
    </p:cViewPr>
  </p:notesTextViewPr>
  <p:sorterViewPr>
    <p:cViewPr>
      <p:scale>
        <a:sx n="80" d="100"/>
        <a:sy n="80" d="100"/>
      </p:scale>
      <p:origin x="0" y="-79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4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a:t>
            </a:r>
          </a:p>
        </p:txBody>
      </p:sp>
    </p:spTree>
    <p:extLst>
      <p:ext uri="{BB962C8B-B14F-4D97-AF65-F5344CB8AC3E}">
        <p14:creationId xmlns:p14="http://schemas.microsoft.com/office/powerpoint/2010/main" val="3423989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41549231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10/31/2023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10/31/2023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10/31/2023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10/31/2023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919417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10/31/2023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10/31/2023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10/31/2023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10/31/2023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10/31/2023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10/31/2023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10/31/2023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10/31/2023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10/31/2023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6.png"/><Relationship Id="rId4" Type="http://schemas.openxmlformats.org/officeDocument/2006/relationships/hyperlink" Target="https://duo.com/decipher/apt41-compromised-six-state-government-network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3.wmf"/></Relationships>
</file>

<file path=ppt/slides/_rels/slide44.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a:t>
            </a:r>
            <a:r>
              <a:rPr dirty="0" err="1"/>
              <a:t>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2023,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11</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Tree>
    <p:extLst>
      <p:ext uri="{BB962C8B-B14F-4D97-AF65-F5344CB8AC3E}">
        <p14:creationId xmlns:p14="http://schemas.microsoft.com/office/powerpoint/2010/main" val="40835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280670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https://xkcd.com/327/</a:t>
            </a:r>
            <a:r>
              <a:rPr lang="en-US" sz="900" dirty="0"/>
              <a:t> </a:t>
            </a:r>
          </a:p>
        </p:txBody>
      </p:sp>
    </p:spTree>
    <p:extLst>
      <p:ext uri="{BB962C8B-B14F-4D97-AF65-F5344CB8AC3E}">
        <p14:creationId xmlns:p14="http://schemas.microsoft.com/office/powerpoint/2010/main" val="552509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A1:2017-Injection</a:t>
            </a: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(2)</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(3) </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dirty="0"/>
              <a:t>A code injection attack (in Apache struts) cost Equifax $1.4 Billion</a:t>
            </a:r>
            <a:endParaRPr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The Log4J code injection vulnerability compromised many networks in 2021</a:t>
            </a:r>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2"/>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1786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3386226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29</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rmAutofit fontScale="90000"/>
          </a:bodyPr>
          <a:lstStyle/>
          <a:p>
            <a:r>
              <a:rPr lang="en-US"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fontScale="90000"/>
          </a:bodyPr>
          <a:lstStyle/>
          <a:p>
            <a:r>
              <a:rPr lang="en-US" dirty="0"/>
              <a:t>What happens if a CA is compromised, and issues invalid certificates?</a:t>
            </a:r>
            <a:endParaRPr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2508270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43</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46</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47</a:t>
            </a:fld>
            <a:endParaRPr lang="en-US"/>
          </a:p>
        </p:txBody>
      </p:sp>
    </p:spTree>
    <p:extLst>
      <p:ext uri="{BB962C8B-B14F-4D97-AF65-F5344CB8AC3E}">
        <p14:creationId xmlns:p14="http://schemas.microsoft.com/office/powerpoint/2010/main" val="4257251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lstStyle/>
          <a:p>
            <a:r>
              <a:rPr lang="en-US" dirty="0"/>
              <a:t>So where do we stand?</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48</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50</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33901115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4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44558</TotalTime>
  <Words>6420</Words>
  <Application>Microsoft Office PowerPoint</Application>
  <PresentationFormat>Widescreen</PresentationFormat>
  <Paragraphs>562</Paragraphs>
  <Slides>53</Slides>
  <Notes>46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Chiller</vt:lpstr>
      <vt:lpstr>Algerian</vt:lpstr>
      <vt:lpstr>Times New Roman</vt:lpstr>
      <vt:lpstr>Abadi</vt:lpstr>
      <vt:lpstr>Verdana</vt:lpstr>
      <vt:lpstr>Consolas</vt:lpstr>
      <vt:lpstr>Calibri</vt:lpstr>
      <vt:lpstr>Arial</vt:lpstr>
      <vt:lpstr>Avenir Next Regular</vt:lpstr>
      <vt:lpstr>Helvetica</vt:lpstr>
      <vt:lpstr>Bradley Hand ITC</vt:lpstr>
      <vt:lpstr>Office Theme</vt:lpstr>
      <vt:lpstr>Foxit PhantomPDF Document</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So where do we stand?</vt:lpstr>
      <vt:lpstr>Other mitigations for access-control threats</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156</cp:revision>
  <dcterms:created xsi:type="dcterms:W3CDTF">2021-01-07T15:19:22Z</dcterms:created>
  <dcterms:modified xsi:type="dcterms:W3CDTF">2023-10-31T21:23:52Z</dcterms:modified>
</cp:coreProperties>
</file>